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7" r:id="rId4"/>
    <p:sldId id="261" r:id="rId5"/>
    <p:sldId id="272" r:id="rId6"/>
    <p:sldId id="292" r:id="rId7"/>
    <p:sldId id="260" r:id="rId8"/>
    <p:sldId id="259" r:id="rId9"/>
    <p:sldId id="268" r:id="rId10"/>
    <p:sldId id="269" r:id="rId11"/>
    <p:sldId id="287" r:id="rId12"/>
    <p:sldId id="288" r:id="rId13"/>
    <p:sldId id="283" r:id="rId14"/>
    <p:sldId id="270" r:id="rId15"/>
    <p:sldId id="262" r:id="rId16"/>
    <p:sldId id="274" r:id="rId17"/>
    <p:sldId id="280" r:id="rId18"/>
    <p:sldId id="277" r:id="rId19"/>
    <p:sldId id="276" r:id="rId20"/>
    <p:sldId id="275" r:id="rId21"/>
    <p:sldId id="278" r:id="rId22"/>
    <p:sldId id="279" r:id="rId23"/>
    <p:sldId id="281" r:id="rId24"/>
    <p:sldId id="290" r:id="rId25"/>
    <p:sldId id="271" r:id="rId26"/>
    <p:sldId id="263" r:id="rId27"/>
    <p:sldId id="273" r:id="rId28"/>
    <p:sldId id="286" r:id="rId29"/>
    <p:sldId id="284" r:id="rId30"/>
    <p:sldId id="264" r:id="rId31"/>
    <p:sldId id="282" r:id="rId32"/>
    <p:sldId id="289" r:id="rId33"/>
    <p:sldId id="285" r:id="rId34"/>
    <p:sldId id="26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seosvita.ua/library/rozvidka-na-osnovi-vidkrytykh-dzherel-osint-867217.html" TargetMode="External"/><Relationship Id="rId2" Type="http://schemas.openxmlformats.org/officeDocument/2006/relationships/hyperlink" Target="https://thetransmitted.com/adlucem/shho-take-osint-open-source-intelligence-rozvidka-na-osnovi-vidkrytyh-dzherel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lfar.global/blog/shcho-ne-mozhna-znimati-pid-chas-voiennogo-stanu-na-kameru" TargetMode="External"/><Relationship Id="rId2" Type="http://schemas.openxmlformats.org/officeDocument/2006/relationships/hyperlink" Target="https://tyzhden.ua/informatsijnyj-shum-shcho-treba-znaty-pro-povedinku-v-merezhi-pid-chas-vijny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kip.gov.ua/news/6971.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seosvita.ua/site/out?url=https://uk.wikipedia.org/wiki/%D0%86%D0%BD%D1%84%D0%BE%D1%80%D0%BC%D0%B0%D1%86%D1%96%D0%B9%D0%BD%D0%B5_%D1%81%D1%83%D1%81%D0%BF%D1%96%D0%BB%D1%8C%D1%81%D1%82%D0%B2%D0%BE" TargetMode="External"/><Relationship Id="rId2" Type="http://schemas.openxmlformats.org/officeDocument/2006/relationships/hyperlink" Target="https://vseosvita.ua/site/out?url=https://uk.wikipedia.org/wiki/%D0%9A%D1%96%D0%B1%D0%B5%D1%80%D0%BF%D1%80%D0%BE%D1%81%D1%82%D1%96%D1%8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hyperlink" Target="https://vseosvita.ua/site/out?url=https://uk.wikipedia.org/wiki/%D0%9A%D0%BE%D0%BC%D0%BF'%D1%8E%D1%82%D0%B5%D1%80%D0%BD%D0%B0_%D0%B1%D0%B5%D0%B7%D0%BF%D0%B5%D0%BA%D0%B0" TargetMode="External"/><Relationship Id="rId4" Type="http://schemas.openxmlformats.org/officeDocument/2006/relationships/hyperlink" Target="https://vseosvita.ua/site/out?url=https://uk.wikipedia.org/wiki/%D0%9D%D0%B0%D1%86%D1%96%D0%BE%D0%BD%D0%B0%D0%BB%D1%8C%D0%BD%D0%B0_%D0%B1%D0%B5%D0%B7%D0%BF%D0%B5%D0%BA%D0%B0_%D0%A3%D0%BA%D1%80%D0%B0%D1%97%D0%BD%D0%B8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su.com.ua/article-12472" TargetMode="External"/><Relationship Id="rId2" Type="http://schemas.openxmlformats.org/officeDocument/2006/relationships/hyperlink" Target="https://esu.com.ua/article-12485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943C5-5F8E-4CAC-A31F-115FB07FE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631307"/>
            <a:ext cx="7946136" cy="1244015"/>
          </a:xfrm>
        </p:spPr>
        <p:txBody>
          <a:bodyPr>
            <a:normAutofit/>
          </a:bodyPr>
          <a:lstStyle/>
          <a:p>
            <a:r>
              <a:rPr lang="uk-UA" sz="3200"/>
              <a:t>Інформаційна війна росії проти україни</a:t>
            </a: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6208FE-9068-47B2-884A-EEAD6FA6B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5344" y="2020029"/>
            <a:ext cx="6617234" cy="1568560"/>
          </a:xfrm>
        </p:spPr>
        <p:txBody>
          <a:bodyPr/>
          <a:lstStyle/>
          <a:p>
            <a:r>
              <a:rPr lang="uk-UA" dirty="0"/>
              <a:t>Зимові </a:t>
            </a:r>
            <a:r>
              <a:rPr lang="uk-UA"/>
              <a:t>студії       </a:t>
            </a:r>
          </a:p>
          <a:p>
            <a:r>
              <a:rPr lang="uk-UA"/>
              <a:t> </a:t>
            </a:r>
            <a:r>
              <a:rPr lang="uk-UA" dirty="0"/>
              <a:t>«Захист України»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226D1D-1984-4280-8B3D-2150D212A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4" y="1008591"/>
            <a:ext cx="3551862" cy="22757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D7C825-5187-4E43-B80F-A8039B9A1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7" t="23560" b="15559"/>
          <a:stretch/>
        </p:blipFill>
        <p:spPr>
          <a:xfrm>
            <a:off x="218704" y="3429000"/>
            <a:ext cx="7353279" cy="242040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8DE052-195D-45E1-9980-55641084181A}"/>
              </a:ext>
            </a:extLst>
          </p:cNvPr>
          <p:cNvSpPr/>
          <p:nvPr/>
        </p:nvSpPr>
        <p:spPr>
          <a:xfrm>
            <a:off x="3578365" y="489808"/>
            <a:ext cx="7251192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«Війни майбутнього вестимуться не на полях бою, а в головах людей»</a:t>
            </a:r>
            <a:endParaRPr lang="ru-RU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47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9B403-12E1-4199-9126-7AA3F511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129396"/>
            <a:ext cx="7793964" cy="86231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br>
              <a:rPr lang="ru-RU"/>
            </a:br>
            <a:r>
              <a:rPr lang="ru-RU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 інформаційної війни</a:t>
            </a:r>
            <a:br>
              <a:rPr lang="ru-RU"/>
            </a:b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800CE-146D-4EBA-837E-17DA16C5F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2" y="1371601"/>
            <a:ext cx="3310128" cy="448574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КІбератаки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7EE214-ECCB-479A-AA94-5B433B2C899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45057" y="2199736"/>
            <a:ext cx="3571335" cy="31748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 хакерських атак на комп’ютерні системи, мережі та інфраструктуру з метою виведення їх із ладу, крадіжки даних або дестабілізація роботи державних органів, підприємств та організацій</a:t>
            </a:r>
            <a:endParaRPr lang="uk-UA" sz="2000" b="1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97462D-F5EA-4C29-952C-FF434D454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95929" y="1130061"/>
            <a:ext cx="3966251" cy="1215663"/>
          </a:xfrm>
        </p:spPr>
        <p:txBody>
          <a:bodyPr/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пропагандистських медіа: </a:t>
            </a:r>
            <a:endParaRPr lang="uk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4F54A91-F4F2-4476-8E16-3DF34BB5298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973414" y="2562045"/>
            <a:ext cx="3988767" cy="281254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російські державні телеканали та інформаційні агентства транслюють інформацію для своїх громадян, якою виправдовують агресію проти україни, дискредитують її захисників, формують переконання необхідності вести війну.</a:t>
            </a:r>
          </a:p>
          <a:p>
            <a:endParaRPr lang="uk-UA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FD09B2D-E2DC-469B-A3B0-05B6C0A8EC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5093" y="1130061"/>
            <a:ext cx="3424688" cy="1285335"/>
          </a:xfrm>
        </p:spPr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l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l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Цензура </a:t>
            </a:r>
          </a:p>
          <a:p>
            <a:pPr algn="l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та обмеження                  доступу </a:t>
            </a:r>
          </a:p>
          <a:p>
            <a:pPr algn="l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до інформації</a:t>
            </a:r>
            <a:endParaRPr lang="uk-UA" b="1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40594C0-1D6D-4D09-87B5-BB6112DDD62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195094" y="2639658"/>
            <a:ext cx="3191773" cy="27349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російська влада здійснює жорстку цензуру всередині країни, обмежуючи доступ до незалежних джерел інформації, створюючи інформаційний вакуум</a:t>
            </a:r>
            <a:r>
              <a:rPr 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519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4C6D01-1A2C-4B15-B34B-9318517A9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6" r="5812"/>
          <a:stretch/>
        </p:blipFill>
        <p:spPr>
          <a:xfrm>
            <a:off x="1759788" y="0"/>
            <a:ext cx="10705381" cy="69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56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AA9CF0-F6AA-44B8-8663-20D047825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3" t="5787" r="6934" b="2390"/>
          <a:stretch/>
        </p:blipFill>
        <p:spPr>
          <a:xfrm>
            <a:off x="1216325" y="0"/>
            <a:ext cx="9385538" cy="629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0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A2E96-8E31-4F14-B7A8-16CA62404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7420"/>
            <a:ext cx="10396882" cy="854014"/>
          </a:xfrm>
        </p:spPr>
        <p:txBody>
          <a:bodyPr>
            <a:norm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протидіяти пропаганді</a:t>
            </a:r>
            <a:endParaRPr lang="uk-UA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4EA6A3-F52C-4ABD-8E8B-AA74F73302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0552" y="1121434"/>
            <a:ext cx="6297282" cy="447710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 емоції, які викликає у вас повідомлення;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поставте собі запитання: на кого спрямоване повідомлення? (хто цільова аудиторія?); до чого воно закликає або спонукає;кому це може бути вигідно?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відокремте факти від суджень та оцінок. перевірте наведені факти;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оцініть обґрунтованість суджень;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перевірте повідомлення на ознаки та методи впливу пропаганди.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ACAFA77-D6C3-4FCE-81CB-36F8C6EC1C8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134046" y="1233577"/>
            <a:ext cx="4097546" cy="3160534"/>
          </a:xfrm>
        </p:spPr>
      </p:pic>
    </p:spTree>
    <p:extLst>
      <p:ext uri="{BB962C8B-B14F-4D97-AF65-F5344CB8AC3E}">
        <p14:creationId xmlns:p14="http://schemas.microsoft.com/office/powerpoint/2010/main" val="1358657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1A2AD-36C6-424D-96A1-B4C0BCFB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7420"/>
            <a:ext cx="10396882" cy="905772"/>
          </a:xfrm>
        </p:spPr>
        <p:txBody>
          <a:bodyPr>
            <a:normAutofit/>
          </a:bodyPr>
          <a:lstStyle/>
          <a:p>
            <a:r>
              <a:rPr lang="uk-UA"/>
              <a:t>Що таке контрпропаганда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9F4DE-CDAF-4B76-9ED6-AF05F728E0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639020"/>
            <a:ext cx="9924691" cy="3735566"/>
          </a:xfrm>
        </p:spPr>
        <p:txBody>
          <a:bodyPr>
            <a:normAutofit/>
          </a:bodyPr>
          <a:lstStyle/>
          <a:p>
            <a:r>
              <a:rPr lang="ru-RU" sz="24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контрпропаганда — це форма комунікації, що складається з методів і повідомлень, які використовуються для протидії пропаганді, яка прагне вплинути на дії чи погляди цільової аудиторії; </a:t>
            </a:r>
          </a:p>
          <a:p>
            <a:r>
              <a:rPr lang="ru-RU" sz="24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контрпропаганда тісно пов’язана з пропагандою, оскільки вони часто використовують однакові методи для трансляції повідомлень цільовій аудиторії. контрпропаганда відрізняється від пропаганди тим, що вона має захисний характер і реагує на ідентифіковану пропаганду. 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81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72A08A7-0E21-46C1-A838-429A05BCA247}"/>
              </a:ext>
            </a:extLst>
          </p:cNvPr>
          <p:cNvSpPr/>
          <p:nvPr/>
        </p:nvSpPr>
        <p:spPr>
          <a:xfrm>
            <a:off x="127005" y="850271"/>
            <a:ext cx="11512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ІПСО</a:t>
            </a:r>
            <a:r>
              <a:rPr lang="ru-RU" sz="240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сплановані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передачі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конкретної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індикаторів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іноземних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аудиторій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вплинути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їхні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почуття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критичне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зрештою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іноземних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урядів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полягає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тому,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спочатку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вплинути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суспільстві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наступному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поширення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таких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настроїв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прямо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позначиться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представників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суспільства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ІПСО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застосовують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в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мирний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воєнний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</a:t>
            </a: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нинішньої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війни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йдеться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те,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передусім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забезпечити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загарбнику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оптимальні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взяття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контроль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територій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тобто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зробити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українці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чинили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опір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російським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окупантам</a:t>
            </a: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елементів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ІПСО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відносяться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дезінформація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пропаганда,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перебільшення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певної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применшення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диверсії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тилу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кібератаки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3DFC9-A188-4057-BC60-C72F1933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77638"/>
            <a:ext cx="5223293" cy="772633"/>
          </a:xfrm>
        </p:spPr>
        <p:txBody>
          <a:bodyPr>
            <a:normAutofit fontScale="90000"/>
          </a:bodyPr>
          <a:lstStyle/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ІПСО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D2C686-9E82-43D1-B4A2-83672D8C5A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005" y="1509624"/>
            <a:ext cx="11613545" cy="3864962"/>
          </a:xfrm>
        </p:spPr>
        <p:txBody>
          <a:bodyPr/>
          <a:lstStyle/>
          <a:p>
            <a:endParaRPr lang="uk-UA"/>
          </a:p>
          <a:p>
            <a:endParaRPr lang="uk-UA"/>
          </a:p>
          <a:p>
            <a:endParaRPr lang="uk-UA"/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212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C142F-E095-480A-8090-1186BD76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310552"/>
            <a:ext cx="10616857" cy="759124"/>
          </a:xfrm>
        </p:spPr>
        <p:txBody>
          <a:bodyPr>
            <a:normAutofit fontScale="90000"/>
          </a:bodyPr>
          <a:lstStyle/>
          <a:p>
            <a:br>
              <a:rPr lang="ru-RU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</a:t>
            </a:r>
            <a:r>
              <a:rPr lang="en-US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OSINT (Open Source Intelligence, </a:t>
            </a:r>
            <a:br>
              <a:rPr lang="uk-UA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розвідка на основі відкритих джерел)</a:t>
            </a:r>
            <a:br>
              <a:rPr lang="ru-RU" b="1"/>
            </a:b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310361-FD98-4BD2-9105-C4B949E27A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826" y="1475118"/>
            <a:ext cx="5308688" cy="3899468"/>
          </a:xfrm>
        </p:spPr>
        <p:txBody>
          <a:bodyPr>
            <a:normAutofit lnSpcReduction="10000"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OSINT (Open source intelligence) – </a:t>
            </a:r>
            <a:r>
              <a:rPr lang="ru-RU" sz="24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це розвідка за відкритими джерелами. </a:t>
            </a:r>
          </a:p>
          <a:p>
            <a:r>
              <a:rPr lang="ru-RU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основі цієї технології – пошук, аналіз і використання військової, політичної, економічної та іншої інформації для прийняття рішень у сфері національної оборони та безпеки, розслідувань тощо</a:t>
            </a:r>
            <a:r>
              <a:rPr lang="ru-RU"/>
              <a:t>. </a:t>
            </a:r>
            <a:endParaRPr lang="uk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FD1794E-F351-4AE3-9A83-9A4B1DEE2E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8708" y="1069676"/>
            <a:ext cx="5877465" cy="4520241"/>
          </a:xfrm>
        </p:spPr>
        <p:txBody>
          <a:bodyPr>
            <a:normAutofit/>
          </a:bodyPr>
          <a:lstStyle/>
          <a:p>
            <a:r>
              <a:rPr lang="uk-UA" sz="26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 посилання</a:t>
            </a:r>
          </a:p>
          <a:p>
            <a:r>
              <a:rPr lang="en-US" sz="1400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https://thetransmitted.com/adlucem/shho-take-osint-open-source-intelligence-rozvidka-na-osnovi-vidkrytyh-dzherel</a:t>
            </a:r>
            <a:r>
              <a:rPr lang="en-US" sz="1400" cap="none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uk-UA" sz="1400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https://vseosvita.ua/library/rozvidka-na-osnovi-vidkrytykh-dzherel-osint-867217.html</a:t>
            </a:r>
            <a:endParaRPr lang="uk-UA" sz="1400" cap="none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https://www.facebook.com/mvs.gov.ua/videos</a:t>
            </a:r>
            <a:r>
              <a:rPr lang="en-US" sz="1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/%D1%89%D0%BE-%D1%82%D0%B0%D0%BA%D0%B5-osint-%D1%80%D0%BE%D0%B7%D0%B2%D1%96%D0%B4%D0%BA%D0%B0-%D1%96-%D1%8F%D0%BA-%D0%BD%D0%B5-%D0%B2%D0%B8%D0%B4%D0%B0%D1%82%D0%B8-%D0%B2%D0%BE%D1%80%D0%BE%D0%B3%D1%83-%D1%81%D0%B2%D0%BE%D1%97-%D0%B4%D0%B0%D0%BD%D1%96/214736773755187/</a:t>
            </a:r>
            <a:endParaRPr lang="uk-UA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867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DADE1-9AB7-40AC-A9AE-632429C40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09" y="129395"/>
            <a:ext cx="7893169" cy="1475117"/>
          </a:xfrm>
        </p:spPr>
        <p:txBody>
          <a:bodyPr>
            <a:normAutofit fontScale="90000"/>
          </a:bodyPr>
          <a:lstStyle/>
          <a:p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Сфери  </a:t>
            </a: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OSINT</a:t>
            </a:r>
            <a:br>
              <a:rPr lang="en-US" b="1"/>
            </a:b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E5532F-ADD6-45BA-B753-AD6E572F3C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216326"/>
            <a:ext cx="5088714" cy="4158260"/>
          </a:xfrm>
        </p:spPr>
        <p:txBody>
          <a:bodyPr>
            <a:normAutofit/>
          </a:bodyPr>
          <a:lstStyle/>
          <a:p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Розвідка із соцмереж</a:t>
            </a:r>
          </a:p>
          <a:p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Агентерна розвідка</a:t>
            </a:r>
          </a:p>
          <a:p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Геопросторова розвідка</a:t>
            </a:r>
          </a:p>
          <a:p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 розвідка</a:t>
            </a:r>
          </a:p>
          <a:p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Розвідка сигналів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FD4644-AF93-4328-86AD-1FF4464547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47450" y="2063396"/>
            <a:ext cx="4855798" cy="3311189"/>
          </a:xfrm>
        </p:spPr>
        <p:txBody>
          <a:bodyPr>
            <a:normAutofit/>
          </a:bodyPr>
          <a:lstStyle/>
          <a:p>
            <a:r>
              <a:rPr 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Нелегальні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 для ОСІНТ продаються в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darkent</a:t>
            </a:r>
            <a:r>
              <a:rPr 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де виставляються  спеціальні шпигунські інструменти для розвідки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28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AF7345-6090-456E-96C6-59BCE3AB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0" y="0"/>
            <a:ext cx="12132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4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181A7-D92A-4E1B-A398-F16DF3781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7" y="0"/>
            <a:ext cx="11649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3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52913F-B5B5-46DC-8208-B98CF581E250}"/>
              </a:ext>
            </a:extLst>
          </p:cNvPr>
          <p:cNvSpPr/>
          <p:nvPr/>
        </p:nvSpPr>
        <p:spPr>
          <a:xfrm>
            <a:off x="198409" y="353684"/>
            <a:ext cx="854015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40"/>
              </a:spcAft>
            </a:pPr>
            <a:r>
              <a:rPr lang="ru-RU" sz="2800" b="1" i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Модуль.</a:t>
            </a: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Інформаційна війна 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Цілі та завдання інформаційної війни. Пропаганда та контрпропаганда. Психологічні операції та інформаційні операції.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Роль медіа та штучного інтелекту в інформаційній війні. Кібербезпека в умовах 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інформаційної війни. 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Цілі та завдання OSINT.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Інструменти та методи OSINT. 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Розвідка на основі відкритих даних.</a:t>
            </a:r>
            <a:endParaRPr lang="ru-RU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B8A15A-3ADC-4777-86E4-3E2351FE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9" y="1673525"/>
            <a:ext cx="3536831" cy="31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12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7018F-E8E9-4AC6-804F-968727876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36" y="0"/>
            <a:ext cx="11782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69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021196-B4DD-4E98-B6EF-1B650636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2" y="0"/>
            <a:ext cx="12116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19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EDF52-6AD8-492A-A1D9-9FEEBD4C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18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BA2A4-0E4C-499F-8A54-F3D42B2FB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83088"/>
            <a:ext cx="10396882" cy="769335"/>
          </a:xfrm>
        </p:spPr>
        <p:txBody>
          <a:bodyPr>
            <a:normAutofit/>
          </a:bodyPr>
          <a:lstStyle/>
          <a:p>
            <a:r>
              <a:rPr lang="uk-UA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3600" b="1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оціальні мережі для </a:t>
            </a:r>
            <a:r>
              <a:rPr lang="uk-UA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ОСІНТ- </a:t>
            </a:r>
            <a:r>
              <a:rPr lang="uk-UA" sz="3600" b="1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атак</a:t>
            </a:r>
            <a:endParaRPr lang="uk-UA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4FBACA-0C22-40E3-BA8B-91B6F63705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2528" y="1052424"/>
            <a:ext cx="4804914" cy="432216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uk-UA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Твіттер, </a:t>
            </a:r>
            <a:r>
              <a:rPr lang="en-US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Instagram </a:t>
            </a:r>
            <a:r>
              <a:rPr lang="en-US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місця , де люди розкривають подробиці свого життя.</a:t>
            </a:r>
          </a:p>
          <a:p>
            <a:pPr marL="0" indent="0">
              <a:buNone/>
            </a:pPr>
            <a:r>
              <a:rPr lang="uk-UA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зображень дає інформацію про геолокацію, час, а будівлі, краєвиди, особи - місцезнаходження та обставини</a:t>
            </a: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популярний відеохостинг, який погано зберігає таємницю.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0DB1C2-FCB4-4713-A52B-9AFABEECCE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6233" y="1038825"/>
            <a:ext cx="6418053" cy="4322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</a:t>
            </a:r>
          </a:p>
          <a:p>
            <a:pPr marL="0" indent="0">
              <a:buNone/>
            </a:pPr>
            <a:endParaRPr lang="uk-UA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ППО, рятувальників;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місця прильотів, падіння уламків ракет, БПЛА;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 про військових;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дані про деокупацію територій;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публікувати фото, якщо не було офіційних повідомлень і публікацій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https://tyzhden.ua/informatsijnyj-shum-shcho-treba-znaty-pro-povedinku-v-merezhi-pid-chas-vijny</a:t>
            </a:r>
            <a:endParaRPr lang="uk-UA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uk-UA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uk-UA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48C02B-2094-4CA4-A71E-B4B6E4C01202}"/>
              </a:ext>
            </a:extLst>
          </p:cNvPr>
          <p:cNvSpPr/>
          <p:nvPr/>
        </p:nvSpPr>
        <p:spPr>
          <a:xfrm>
            <a:off x="6349042" y="1038826"/>
            <a:ext cx="5246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Посилаючись на інформацію від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OSINT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спільноти </a:t>
            </a:r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Molfar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та </a:t>
            </a:r>
            <a:r>
              <a:rPr lang="ru-RU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Міністерства культури та інформаційної політики</a:t>
            </a:r>
            <a:r>
              <a:rPr lang="ru-RU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ояснюють, який контент </a:t>
            </a:r>
            <a:r>
              <a:rPr lang="ru-RU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заборонено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публікувати в умовах війни:</a:t>
            </a:r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09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FD9DBD-1A45-4B3F-B10A-E9DFADFB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02859" cy="61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75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350A8-80EE-4F14-ADE2-693368403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927340"/>
          </a:xfrm>
        </p:spPr>
        <p:txBody>
          <a:bodyPr>
            <a:normAutofit/>
          </a:bodyPr>
          <a:lstStyle/>
          <a:p>
            <a:pPr algn="ctr"/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гігієна-вакцина </a:t>
            </a:r>
            <a:r>
              <a:rPr lang="uk-UA" sz="28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проти ворожого інформаційного впливу</a:t>
            </a:r>
            <a:endParaRPr lang="uk-UA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9C13FB-263F-4119-A6F3-9FBAFE0CE39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гігієна  </a:t>
            </a:r>
            <a:r>
              <a:rPr lang="ru-RU" sz="24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 механізми боротьби з інформаційною агресією, пояснює механізми інформаційної війни, розробляє протидію хибним твердженням. </a:t>
            </a:r>
          </a:p>
          <a:p>
            <a:pPr marL="0" indent="0">
              <a:buNone/>
            </a:pPr>
            <a:r>
              <a:rPr lang="ru-RU" sz="24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Часто інформаційна війна ведеться в комплексі з кібернетичною, психологічною та ідеологічною війнами, які є складовими широкого трактування інформаційної війни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7941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321B51-27A8-4184-8951-EC997FF3AABA}"/>
              </a:ext>
            </a:extLst>
          </p:cNvPr>
          <p:cNvSpPr/>
          <p:nvPr/>
        </p:nvSpPr>
        <p:spPr>
          <a:xfrm>
            <a:off x="0" y="265176"/>
            <a:ext cx="7543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Кібербезпека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захищеність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важливих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Кіберпрості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кіберпростору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забезпечуються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сталий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Інформаційне суспільств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інформаційного</a:t>
            </a:r>
            <a:r>
              <a:rPr lang="ru-RU" sz="2400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Інформаційне суспільств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400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Інформаційне суспільств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суспільства</a:t>
            </a: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цифрового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комунікативного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своєчасне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нейтралізація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реальних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потенційних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загроз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а безпека Украї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національній</a:t>
            </a: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а безпека Украї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а безпека Украї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безпеці</a:t>
            </a: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а безпека Украї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а безпека Украї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України</a:t>
            </a: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</a:t>
            </a:r>
            <a:r>
              <a:rPr lang="ru-RU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кіберпросторі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https://uk.wikipedia.org/wiki/%D0%9A%D0%BE%D0%BC%D0%BF%27%D1%8E%D1%82%D0%B5%D1%80%D0%BD%D0%B0_%D0%B1%D0%B5%D0%B7%D0%BF%D0%B5%D0%BA%D0%B0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кібербезпеки</a:t>
            </a:r>
            <a:endParaRPr lang="ru-RU" sz="2400" b="0" i="0" dirty="0">
              <a:solidFill>
                <a:srgbClr val="000000"/>
              </a:solidFill>
              <a:effectLst/>
              <a:latin typeface="Montserra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FEE1A-3397-4248-9A06-6A3CE507D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733246"/>
            <a:ext cx="3885329" cy="328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B06EF2-D67B-42C8-B674-205C88325374}"/>
              </a:ext>
            </a:extLst>
          </p:cNvPr>
          <p:cNvSpPr/>
          <p:nvPr/>
        </p:nvSpPr>
        <p:spPr>
          <a:xfrm>
            <a:off x="77639" y="1362973"/>
            <a:ext cx="78759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Інформацію запускають через майданчики пропаганди, щоб надалі вона поширювалася вже самими носіями, ставала «вірусною». Очевидною метою Росії зараз є деморалізація і паніка.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Інформація почута «сарафанним радіо» найбільш небезпечна. Люди схильні довіряти оточуючим, особливо якщо одну й ту саму інформацію з певними висновками оточення ширить масово.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Часте формулювання – «влада приховує правду», тоді як лише той чи інший Телеграм-канал або чат у Вайбері представляється як єдине надійне джерело інформації.</a:t>
            </a:r>
            <a:endParaRPr lang="ru-RU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F318BAE-0C59-4463-A122-A127FCB78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32914"/>
            <a:ext cx="10396882" cy="1009290"/>
          </a:xfrm>
        </p:spPr>
        <p:txBody>
          <a:bodyPr>
            <a:normAutofit fontScale="90000"/>
          </a:bodyPr>
          <a:lstStyle/>
          <a:p>
            <a:r>
              <a:rPr lang="uk-UA"/>
              <a:t> </a:t>
            </a:r>
            <a:r>
              <a:rPr lang="uk-UA" sz="3100" b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Майданчики і прийоми передачі інформації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442EA8-3F58-47F5-8369-94804A96D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843" y="1595887"/>
            <a:ext cx="3314168" cy="348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93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7F572A-DAAD-435D-A28F-77DE758E2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" r="2685" b="6937"/>
          <a:stretch/>
        </p:blipFill>
        <p:spPr>
          <a:xfrm>
            <a:off x="0" y="21286"/>
            <a:ext cx="11628407" cy="625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5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EFE996-7C2B-451C-9133-445D00C6F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79" b="5786"/>
          <a:stretch/>
        </p:blipFill>
        <p:spPr>
          <a:xfrm>
            <a:off x="1" y="-103517"/>
            <a:ext cx="11990716" cy="619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0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976956F-B0C3-4A01-916E-CA54FB50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711679"/>
          </a:xfrm>
        </p:spPr>
        <p:txBody>
          <a:bodyPr>
            <a:normAutofit fontScale="90000"/>
          </a:bodyPr>
          <a:lstStyle/>
          <a:p>
            <a:r>
              <a:rPr lang="uk-UA"/>
              <a:t>Інформаційна війна-це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4BB9B96-FFA5-4C61-97E8-87E68776B2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466492"/>
            <a:ext cx="5088714" cy="3908094"/>
          </a:xfrm>
        </p:spPr>
        <p:txBody>
          <a:bodyPr>
            <a:normAutofit/>
          </a:bodyPr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плив на населення іншої країни у мирний або військовий час шляхом розповсюдження певної </a:t>
            </a:r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інформації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досягнення політичної, економічної або військової переваги та захист громадян власної країни від такого впливу. </a:t>
            </a:r>
            <a:endParaRPr lang="uk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22C8A6-B970-41B0-8048-E7CC97FBDD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3971" y="1431986"/>
            <a:ext cx="5086538" cy="3942600"/>
          </a:xfrm>
        </p:spPr>
        <p:txBody>
          <a:bodyPr/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протистояння, у якій інформація стає основною зброєю, а інформаційні системи – головною мішенню (</a:t>
            </a:r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інформаційні ресурси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 та інформ.-технічні системи управління, зв’язку, навігації, комп’ютерні мережі, радіоелектронні засоби тощо).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374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DCDD5-DD68-46A4-BE40-33BBF109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568" y="2182624"/>
            <a:ext cx="1714500" cy="16002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5D5F39-858B-408D-9204-C9EDA22C4B56}"/>
              </a:ext>
            </a:extLst>
          </p:cNvPr>
          <p:cNvSpPr/>
          <p:nvPr/>
        </p:nvSpPr>
        <p:spPr>
          <a:xfrm>
            <a:off x="319178" y="112143"/>
            <a:ext cx="113408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Мова ворожнечі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це будь-яке дискримінаційне та/або некоректне висловлювання </a:t>
            </a:r>
          </a:p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щодо окремих груп чи спільнот або щодо окремих людей як представників цих спільнот (може бути за різними ознаками: національною, релігійною, соціальною, статтю тощо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До мови ворожнечі відносимо: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негативного іміджу певної групи суспільства;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згадування групи чи окремих її представників у принизливому чи образливому контексті;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протиставлення однієї групи іншій;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-твердження про кримінальність певної групи;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виправдування випадків насилля та дискримінації;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прямі заклики до насилля; завуальовані заклики до насилля;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заклики до дискримінації.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Дегуманізація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заперечення, часткове чи повне, людської подоби особи чи групи осіб.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Дегуманізувати можна різними способами: 1) зобразити людину у вигляді якоїсь тварини чи предмета; 2) приписати людині риси, несумісні з людською подобою (вбивство дітей, хижість, канібалізм); 3) ототожнити людину зі злом, хаосом, смертю. 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Дегуманізація є неприпустимою, оскільки вона фактично знімає табу на насилля.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61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18392-5CE3-49A8-B20B-E3687A20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1696"/>
            <a:ext cx="5410199" cy="1156388"/>
          </a:xfrm>
        </p:spPr>
        <p:txBody>
          <a:bodyPr>
            <a:normAutofit fontScale="90000"/>
          </a:bodyPr>
          <a:lstStyle/>
          <a:p>
            <a:r>
              <a:rPr lang="ru-RU" sz="31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Психологічні операції та</a:t>
            </a:r>
            <a:br>
              <a:rPr lang="ru-RU" sz="31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інформаційні операції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C79192-9CFC-4D72-AFEC-5A169D5D8D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483744"/>
            <a:ext cx="8242540" cy="3890842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cap="none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cap="none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Глибокий аналіз «авторів» повідомлень може показати синхронність публікації, помилки в мові або географії. самі автори переважно є ботами, що ховаються за іменами </a:t>
            </a:r>
            <a:r>
              <a:rPr lang="ru-RU" sz="2200" b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Userrr1234.</a:t>
            </a:r>
            <a:r>
              <a:rPr lang="ru-RU" sz="22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22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200" cap="none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прикриття використовуються елементи патріотичної символіки (прапор чи герб на аватарках). При цьому боти нібито підтримують проукраїнську позицію, однак можуть,  наприклад, вказувати сумніви в оприлюдненій офіційній інформації, тим самим підважуючи її.</a:t>
            </a:r>
            <a:endParaRPr lang="ru-RU" sz="2200" cap="none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3E77E9-85E2-494B-A386-1E0E47483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059" y="111695"/>
            <a:ext cx="284098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4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88AD68-D928-41C8-90AB-E69DCBD8D7A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3172" t="9524" r="2457" b="10476"/>
          <a:stretch/>
        </p:blipFill>
        <p:spPr>
          <a:xfrm>
            <a:off x="776377" y="94891"/>
            <a:ext cx="10636370" cy="5417388"/>
          </a:xfrm>
        </p:spPr>
      </p:pic>
    </p:spTree>
    <p:extLst>
      <p:ext uri="{BB962C8B-B14F-4D97-AF65-F5344CB8AC3E}">
        <p14:creationId xmlns:p14="http://schemas.microsoft.com/office/powerpoint/2010/main" val="2518458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1DDA6F-EC85-4E32-B852-51A45E724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83"/>
          <a:stretch/>
        </p:blipFill>
        <p:spPr>
          <a:xfrm>
            <a:off x="0" y="0"/>
            <a:ext cx="11749177" cy="60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13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45FDAB-C4EA-457C-A723-D041C57FF1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" t="-2516" r="3330" b="7419"/>
          <a:stretch/>
        </p:blipFill>
        <p:spPr>
          <a:xfrm>
            <a:off x="192024" y="3048"/>
            <a:ext cx="5102352" cy="44927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A3E5E5-AF53-498F-B8A1-0DAAC95A8331}"/>
              </a:ext>
            </a:extLst>
          </p:cNvPr>
          <p:cNvSpPr/>
          <p:nvPr/>
        </p:nvSpPr>
        <p:spPr>
          <a:xfrm>
            <a:off x="5587999" y="388189"/>
            <a:ext cx="587650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Найприкріше, що в інформаційній війні завжди програє той, хто каже правду, він обмежений правдою, а брехун може нести все, що завгодно» 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Роберт Шеклі, письменник, США</a:t>
            </a: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війна – це не просто битва за слова. Це битва за наше майбутнє.</a:t>
            </a:r>
            <a:endParaRPr lang="ru-RU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 ми можемо:</a:t>
            </a:r>
          </a:p>
          <a:p>
            <a:r>
              <a:rPr lang="ru-RU" sz="2400" b="1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протистояти пропаганді, </a:t>
            </a:r>
          </a:p>
          <a:p>
            <a:r>
              <a:rPr lang="ru-RU" sz="2400" b="1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захистити правду, </a:t>
            </a:r>
          </a:p>
          <a:p>
            <a:r>
              <a:rPr lang="ru-RU" sz="2400" b="1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здобути перемогу</a:t>
            </a:r>
            <a:r>
              <a:rPr lang="ru-RU" sz="2400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цьому невидимому, але такому важливому фронті.</a:t>
            </a:r>
            <a:endParaRPr lang="uk-UA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3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E9D984-DAD9-43DE-8F78-2DDBF9A51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0"/>
            <a:ext cx="11247120" cy="6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50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8000B9-92A4-482C-B363-F2DBE8B7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69011"/>
            <a:ext cx="11335109" cy="569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38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B0E-EB5D-447E-A4FC-A3CA09ED2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Види інформаційних війн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E7FEC-5B9D-4F6D-9F9B-6F5B001DD6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Психологічна війна; 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Кібервійна;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Мережева війна;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Ідеологічна диверсія;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Радіоелектронна боротьба</a:t>
            </a:r>
            <a:endParaRPr lang="uk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16C4D6-27DD-4591-B2AC-A861D096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998" y="1695450"/>
            <a:ext cx="3200400" cy="17335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3EA77F-EF3A-4453-8A4C-2B386A6F0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653" y="2980427"/>
            <a:ext cx="30084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48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5D725D-3D02-472C-9A69-13B79EC89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" y="155448"/>
            <a:ext cx="1165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94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767D86-64FD-4860-ADC2-625D87C96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" r="-728" b="2133"/>
          <a:stretch/>
        </p:blipFill>
        <p:spPr>
          <a:xfrm>
            <a:off x="82296" y="0"/>
            <a:ext cx="11301984" cy="67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82019205-70DB-4488-A6DB-4BB2A627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92" y="172528"/>
            <a:ext cx="9585263" cy="109986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 інформаційної війни</a:t>
            </a:r>
            <a:endParaRPr lang="uk-UA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1BD2A54-95A8-4E16-A555-43314031D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2" y="1272398"/>
            <a:ext cx="3310128" cy="586596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Дезінформація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3EFE1201-2D49-42A1-AB88-441E8BC82FE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36430" y="2191109"/>
            <a:ext cx="3659500" cy="318347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 поширення неправдивої інформації (під виглядом надійної, а також чуток, маніпулятивних і спекулятивних тверджень, перебільшень тощо) для створення в суспільстві плутанини, недовіри до офіційних джерел та маніпулювання громадською думкою. </a:t>
            </a:r>
          </a:p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акцент росія робить на соціальні мережі.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CBB2166-60B0-49CE-83A3-1E2561B21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4622" y="1272398"/>
            <a:ext cx="3310128" cy="586596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29425C0-516E-4481-AFA7-B2F2FFCDB95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234621" y="1992702"/>
            <a:ext cx="3037447" cy="244127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18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систематичне поширення бажаних наративів (певних ідей) з метою формування в українському суспільстві </a:t>
            </a:r>
            <a:r>
              <a:rPr lang="ru-RU" sz="1800" b="1" i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переконань щодо тих чи інших подій, фактів, персона</a:t>
            </a:r>
            <a:r>
              <a:rPr lang="ru-RU" sz="1600" b="1" i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лій</a:t>
            </a:r>
            <a:r>
              <a:rPr lang="ru-RU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22516C2-3D7C-482B-9075-B22D819939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70380" y="1160254"/>
            <a:ext cx="3310128" cy="698740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ІПСО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AF4F597-5453-45B1-A9AD-8CE3BBC1D9E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574657" y="1992703"/>
            <a:ext cx="2794958" cy="219973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 комплекс заходів, спрямованих на зниження морального духу, деморалізацію військ та населення</a:t>
            </a:r>
            <a:endParaRPr lang="uk-UA" sz="2000" b="1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F3A432-C1B4-4251-B0A3-B6EE1B80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616" y="3985402"/>
            <a:ext cx="237226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770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697</TotalTime>
  <Words>1280</Words>
  <Application>Microsoft Office PowerPoint</Application>
  <PresentationFormat>Широкоэкранный</PresentationFormat>
  <Paragraphs>123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Impact</vt:lpstr>
      <vt:lpstr>Montserrat</vt:lpstr>
      <vt:lpstr>Times New Roman</vt:lpstr>
      <vt:lpstr>Wingdings</vt:lpstr>
      <vt:lpstr>Главное мероприятие</vt:lpstr>
      <vt:lpstr>Інформаційна війна росії проти україни</vt:lpstr>
      <vt:lpstr>Презентация PowerPoint</vt:lpstr>
      <vt:lpstr>Інформаційна війна-це</vt:lpstr>
      <vt:lpstr>Презентация PowerPoint</vt:lpstr>
      <vt:lpstr>Презентация PowerPoint</vt:lpstr>
      <vt:lpstr>Види інформаційних війн</vt:lpstr>
      <vt:lpstr>Презентация PowerPoint</vt:lpstr>
      <vt:lpstr>Презентация PowerPoint</vt:lpstr>
      <vt:lpstr>напрями інформаційної війни</vt:lpstr>
      <vt:lpstr> напрями інформаційної війни </vt:lpstr>
      <vt:lpstr>Презентация PowerPoint</vt:lpstr>
      <vt:lpstr>Презентация PowerPoint</vt:lpstr>
      <vt:lpstr>Як протидіяти пропаганді</vt:lpstr>
      <vt:lpstr>Що таке контрпропаганда</vt:lpstr>
      <vt:lpstr>Що таке ІПСО ?</vt:lpstr>
      <vt:lpstr>  Що таке OSINT (Open Source Intelligence,  розвідка на основі відкритих джерел) </vt:lpstr>
      <vt:lpstr>                 Сфери  OSINT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Соціальні мережі для ОСІНТ- атак</vt:lpstr>
      <vt:lpstr>Презентация PowerPoint</vt:lpstr>
      <vt:lpstr>Інформаційна гігієна-вакцина проти ворожого інформаційного впливу</vt:lpstr>
      <vt:lpstr>Презентация PowerPoint</vt:lpstr>
      <vt:lpstr> Майданчики і прийоми передачі інформації</vt:lpstr>
      <vt:lpstr>Презентация PowerPoint</vt:lpstr>
      <vt:lpstr>Презентация PowerPoint</vt:lpstr>
      <vt:lpstr>Презентация PowerPoint</vt:lpstr>
      <vt:lpstr>Психологічні операції та  інформаційні операції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Інформаційна війна росії проти україни</dc:title>
  <dc:creator>Пользователь</dc:creator>
  <cp:lastModifiedBy>user1</cp:lastModifiedBy>
  <cp:revision>225</cp:revision>
  <dcterms:created xsi:type="dcterms:W3CDTF">2025-01-18T21:57:22Z</dcterms:created>
  <dcterms:modified xsi:type="dcterms:W3CDTF">2025-01-23T08:04:23Z</dcterms:modified>
</cp:coreProperties>
</file>